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86" r:id="rId5"/>
    <p:sldId id="287" r:id="rId6"/>
    <p:sldId id="288" r:id="rId7"/>
    <p:sldId id="280" r:id="rId8"/>
    <p:sldId id="289" r:id="rId9"/>
    <p:sldId id="290" r:id="rId10"/>
    <p:sldId id="293" r:id="rId11"/>
    <p:sldId id="294" r:id="rId12"/>
    <p:sldId id="295" r:id="rId13"/>
    <p:sldId id="296" r:id="rId14"/>
    <p:sldId id="297" r:id="rId15"/>
    <p:sldId id="298" r:id="rId16"/>
    <p:sldId id="275" r:id="rId17"/>
    <p:sldId id="299" r:id="rId18"/>
    <p:sldId id="281" r:id="rId19"/>
    <p:sldId id="291" r:id="rId20"/>
    <p:sldId id="292" r:id="rId21"/>
    <p:sldId id="279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Bricolage Grotesque Bold" panose="020B0604020202020204" charset="0"/>
      <p:regular r:id="rId27"/>
    </p:embeddedFont>
    <p:embeddedFont>
      <p:font typeface="Bricolage Grotesque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2" autoAdjust="0"/>
  </p:normalViewPr>
  <p:slideViewPr>
    <p:cSldViewPr>
      <p:cViewPr varScale="1">
        <p:scale>
          <a:sx n="77" d="100"/>
          <a:sy n="77" d="100"/>
        </p:scale>
        <p:origin x="39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30.pn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2026-01-14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30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5677043" y="6462606"/>
            <a:ext cx="3467057" cy="4305236"/>
            <a:chOff x="0" y="0"/>
            <a:chExt cx="4622743" cy="5740315"/>
          </a:xfrm>
        </p:grpSpPr>
        <p:sp>
          <p:nvSpPr>
            <p:cNvPr id="5" name="Freeform 5"/>
            <p:cNvSpPr/>
            <p:nvPr/>
          </p:nvSpPr>
          <p:spPr>
            <a:xfrm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l="l" t="t" r="r" b="b"/>
              <a:pathLst>
                <a:path w="4872155" h="1665391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5462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954623" h="336039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64748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lIns="18752" tIns="18752" rIns="18752" bIns="1875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9"/>
          <p:cNvSpPr txBox="1"/>
          <p:nvPr/>
        </p:nvSpPr>
        <p:spPr>
          <a:xfrm>
            <a:off x="1371600" y="2476500"/>
            <a:ext cx="17378364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400" b="1" dirty="0" smtClean="0"/>
              <a:t>BUỔI </a:t>
            </a:r>
            <a:r>
              <a:rPr lang="en-US" sz="6400" b="1" dirty="0" smtClean="0"/>
              <a:t>9</a:t>
            </a:r>
            <a:r>
              <a:rPr lang="en-US" sz="6400" b="1" dirty="0"/>
              <a:t>: ROUTING &amp; AUTH PAGES</a:t>
            </a:r>
            <a:endParaRPr lang="en-US" sz="6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5448300"/>
            <a:ext cx="11591759" cy="29529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3900" y="2220470"/>
            <a:ext cx="17145000" cy="2846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Sử dụng tham số thứ hai của `navigate` để chỉ thay đổi URL chứ không muốn URL đó lưu lại trong lịch sử trình duyệt. 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vi-VN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Kiểu </a:t>
            </a: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như tại trang A đi tới trang B, tại trang B chúng ta click back trên trình duyệt thì sẽ không quay trở lại trang A nữa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với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replace true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722" y="5600700"/>
            <a:ext cx="1596155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12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7145000" cy="541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Cho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truyền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data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chuyển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trang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tới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trang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tiếp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theo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với</a:t>
            </a:r>
            <a:r>
              <a:rPr lang="en-US" sz="6999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passing data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87599"/>
            <a:ext cx="8306664" cy="47639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1953" y="5067300"/>
            <a:ext cx="8686263" cy="476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0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lồng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component con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vào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component cha</a:t>
            </a:r>
          </a:p>
          <a:p>
            <a:pPr marL="323850" lvl="1">
              <a:lnSpc>
                <a:spcPts val="4500"/>
              </a:lnSpc>
            </a:pPr>
            <a:endParaRPr lang="en-US" sz="32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vi-VN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Nó </a:t>
            </a:r>
            <a:r>
              <a:rPr lang="vi-VN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rất hữu ích khi bạn muốn giữ nguyên một phần giao diện (như header, sidebar) trong khi thay đổi nội dung chính dựa trên route con.</a:t>
            </a:r>
            <a:endParaRPr lang="en-US" sz="32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Nested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4991100"/>
            <a:ext cx="8229600" cy="3807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200" y="4772514"/>
            <a:ext cx="7837302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5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</a:t>
            </a: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à </a:t>
            </a:r>
            <a:r>
              <a:rPr lang="vi-VN" sz="3200" dirty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một cách để xác định route mặc định khi truy cập vào một route cha mà không có route con cụ thể nào được chỉ định</a:t>
            </a: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.</a:t>
            </a:r>
            <a:endParaRPr lang="en-US" sz="3200" dirty="0" smtClean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Index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076700"/>
            <a:ext cx="134112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2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bạn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định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nghĩa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route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tham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số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động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URL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Dynamic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390900"/>
            <a:ext cx="10363200" cy="3547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5981700"/>
            <a:ext cx="7848600" cy="353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55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400300"/>
            <a:ext cx="15011400" cy="1103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 một vài trường hợp route cố định như courses/add-course hay courses/edit-course thì ta sẽ khai báo route để bắt các trường hợp này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Dynamic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4218947"/>
            <a:ext cx="9078351" cy="335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6896100"/>
            <a:ext cx="10059110" cy="30114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496800" y="6362700"/>
            <a:ext cx="34334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Dạng</a:t>
            </a:r>
            <a:r>
              <a:rPr lang="en-US" sz="2400" dirty="0" smtClean="0"/>
              <a:t> multiple parameters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835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Protected Routes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route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yêu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cầu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người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dung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phải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xác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thực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(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đăng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nhập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)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trước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truy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cập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390900"/>
            <a:ext cx="7924800" cy="3760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0" y="5307955"/>
            <a:ext cx="9677400" cy="459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2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useSearchParams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0" y="2400300"/>
            <a:ext cx="150114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1 hook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cho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phép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làm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việc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tham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số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truy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vấn</a:t>
            </a:r>
            <a:r>
              <a:rPr lang="en-US" sz="3200" dirty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(query parameters)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trong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URL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592422"/>
            <a:ext cx="7191375" cy="23892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5572034"/>
            <a:ext cx="10200644" cy="39338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53400" y="4410048"/>
            <a:ext cx="9677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Button Laptop click=&gt;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https://example.com/?product=laptop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utton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click=&gt;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https://example.com/?product=laptop&amp;stock=in-stock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utton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Clear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click =&gt;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https://example.com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59" y="7448459"/>
            <a:ext cx="6364766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1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" y="2476500"/>
            <a:ext cx="5334000" cy="537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Mở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file README.md </a:t>
            </a:r>
            <a:r>
              <a:rPr lang="en-US" sz="3200" dirty="0" err="1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buổi</a:t>
            </a:r>
            <a:r>
              <a:rPr lang="en-US" sz="3200" dirty="0" smtClean="0">
                <a:ea typeface="Calibri" panose="020F0502020204030204" pitchFamily="34" charset="0"/>
                <a:cs typeface="Arial" panose="020B0604020202020204" pitchFamily="34" charset="0"/>
                <a:sym typeface="Bricolage Grotesque"/>
              </a:rPr>
              <a:t> 9</a:t>
            </a:r>
            <a:endParaRPr lang="vi-VN" sz="3200" dirty="0">
              <a:ea typeface="Calibri" panose="020F0502020204030204" pitchFamily="34" charset="0"/>
              <a:cs typeface="Arial" panose="020B0604020202020204" pitchFamily="34" charset="0"/>
              <a:sym typeface="Bricolage Grotesque"/>
            </a:endParaRPr>
          </a:p>
        </p:txBody>
      </p:sp>
    </p:spTree>
    <p:extLst>
      <p:ext uri="{BB962C8B-B14F-4D97-AF65-F5344CB8AC3E}">
        <p14:creationId xmlns:p14="http://schemas.microsoft.com/office/powerpoint/2010/main" val="159949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2247900"/>
            <a:ext cx="7951778" cy="4038600"/>
          </a:xfrm>
          <a:prstGeom prst="rect">
            <a:avLst/>
          </a:prstGeom>
        </p:spPr>
      </p:pic>
      <p:pic>
        <p:nvPicPr>
          <p:cNvPr id="4" name="Screen Recording 2026-01-13 1525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0600" y="952500"/>
            <a:ext cx="9421822" cy="866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9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16205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Nội dung buổi học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191000" y="3009900"/>
            <a:ext cx="9678972" cy="468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React Router DOM</a:t>
            </a: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Cấu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hình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router</a:t>
            </a: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Navigate programmatically</a:t>
            </a: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Dynamic Route</a:t>
            </a: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thực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hành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tại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lớp</a:t>
            </a:r>
            <a:endParaRPr lang="en-US" sz="3500" b="1" dirty="0" smtClean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2400" y="545709"/>
            <a:ext cx="7391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áp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247900"/>
            <a:ext cx="7861300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238" y="6134100"/>
            <a:ext cx="4114800" cy="3041922"/>
          </a:xfrm>
          <a:prstGeom prst="rect">
            <a:avLst/>
          </a:prstGeom>
        </p:spPr>
      </p:pic>
      <p:pic>
        <p:nvPicPr>
          <p:cNvPr id="7" name="Screen Recording 2026-01-13 1553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9600" y="97260"/>
            <a:ext cx="10153650" cy="909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83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609600" y="643235"/>
            <a:ext cx="112014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về</a:t>
            </a:r>
            <a:r>
              <a:rPr lang="en-US" sz="6000" b="1" u="none" strike="noStrike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000" b="1" u="none" strike="noStrike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nhà</a:t>
            </a:r>
            <a:endParaRPr lang="en-US" sz="6000" b="1" u="none" strike="noStrike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5493924" y="6934200"/>
            <a:ext cx="3467057" cy="4305236"/>
            <a:chOff x="0" y="0"/>
            <a:chExt cx="4622743" cy="5740315"/>
          </a:xfrm>
        </p:grpSpPr>
        <p:sp>
          <p:nvSpPr>
            <p:cNvPr id="15" name="Freeform 15"/>
            <p:cNvSpPr/>
            <p:nvPr/>
          </p:nvSpPr>
          <p:spPr>
            <a:xfrm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l="l" t="t" r="r" b="b"/>
              <a:pathLst>
                <a:path w="4872155" h="1665391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6" name="Group 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95462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954623" h="336039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1E293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lIns="18752" tIns="18752" rIns="18752" bIns="1875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3"/>
          <p:cNvSpPr txBox="1"/>
          <p:nvPr/>
        </p:nvSpPr>
        <p:spPr>
          <a:xfrm>
            <a:off x="838200" y="1943100"/>
            <a:ext cx="7315200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 smtClean="0"/>
              <a:t>Form Checkout (</a:t>
            </a:r>
            <a:r>
              <a:rPr lang="en-US" sz="2800" b="1" dirty="0" err="1" smtClean="0"/>
              <a:t>thanh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toán</a:t>
            </a:r>
            <a:r>
              <a:rPr lang="en-US" sz="2800" b="1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/>
              <a:t>Thông tin người nhận (Tên, SĐT, và 3 ô địa chỉ combobox cho người dùng chọn xã, huyện, tỉnh).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Phương </a:t>
            </a:r>
            <a:r>
              <a:rPr lang="vi-VN" sz="2800" dirty="0"/>
              <a:t>thức thanh toán (Radio button: COD / Chuyển khoản).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Ghi </a:t>
            </a:r>
            <a:r>
              <a:rPr lang="vi-VN" sz="2800" dirty="0"/>
              <a:t>chú (Textarea).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Validate </a:t>
            </a:r>
            <a:r>
              <a:rPr lang="vi-VN" sz="2800" dirty="0"/>
              <a:t>chặt chẽ (SĐT phải là số, Địa chỉ không được quá ngắn).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Fetch </a:t>
            </a:r>
            <a:r>
              <a:rPr lang="vi-VN" sz="2800" dirty="0"/>
              <a:t>API giả lập để lấy danh sách xã, huyện, tỉnh tại Việt Nam (có thể dùng JSON tĩnh). 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800" dirty="0" smtClean="0"/>
              <a:t>Truy </a:t>
            </a:r>
            <a:r>
              <a:rPr lang="vi-VN" sz="2800" dirty="0"/>
              <a:t>cập vào demo tại: https://vn-provinces-vue-demo.netlify.app/. 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1104900"/>
            <a:ext cx="7543800" cy="83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3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React Router DOM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04800" y="2857500"/>
            <a:ext cx="16916400" cy="65684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dirty="0">
                <a:sym typeface="Bricolage Grotesque"/>
              </a:rPr>
              <a:t>Định tuyến động: Cho phép bạn định nghĩa các đường dẫn (routes) và ánh xạ chúng tới các component cụ thể</a:t>
            </a:r>
            <a:r>
              <a:rPr lang="vi-VN" sz="3200" dirty="0" smtClean="0">
                <a:sym typeface="Bricolage Grotesque"/>
              </a:rPr>
              <a:t>.</a:t>
            </a:r>
            <a:endParaRPr lang="vi-VN" sz="3200" dirty="0">
              <a:sym typeface="Bricolage Grotesque"/>
            </a:endParaRP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dirty="0">
                <a:sym typeface="Bricolage Grotesque"/>
              </a:rPr>
              <a:t>Nested Routes: Hỗ trợ các route lồng nhau, cho phép bạn xây dựng cấu trúc trang phức tạp</a:t>
            </a:r>
            <a:r>
              <a:rPr lang="vi-VN" sz="3200" dirty="0" smtClean="0">
                <a:sym typeface="Bricolage Grotesque"/>
              </a:rPr>
              <a:t>.</a:t>
            </a:r>
            <a:endParaRPr lang="vi-VN" sz="3200" dirty="0">
              <a:sym typeface="Bricolage Grotesque"/>
            </a:endParaRP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dirty="0">
                <a:sym typeface="Bricolage Grotesque"/>
              </a:rPr>
              <a:t>Redirects: Có khả năng chuyển hướng người dùng từ một route này sang route khác.</a:t>
            </a: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dirty="0">
                <a:sym typeface="Bricolage Grotesque"/>
              </a:rPr>
              <a:t>Route Parameters: Cho phép bạn truyền tham số vào route và sử dụng chúng trong component.</a:t>
            </a:r>
          </a:p>
          <a:p>
            <a:pPr marL="7810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3200" dirty="0">
                <a:sym typeface="Bricolage Grotesque"/>
              </a:rPr>
              <a:t>Lazy loading: Hỗ trợ tải các component một cách lười biếng (lazily loaded), giúp cải thiện hiệu suất ứng dụng.</a:t>
            </a:r>
            <a:endParaRPr lang="en-US" sz="3200" dirty="0" smtClean="0">
              <a:sym typeface="Bricolage Grotesq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React Router DOM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85800" y="3619500"/>
            <a:ext cx="61722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sym typeface="Bricolage Grotesque"/>
              </a:rPr>
              <a:t>Cấu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trúc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thư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mục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khi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sử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dụng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thư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viện</a:t>
            </a:r>
            <a:r>
              <a:rPr lang="en-US" sz="3200" dirty="0" smtClean="0">
                <a:sym typeface="Bricolage Grotesque"/>
              </a:rPr>
              <a:t> </a:t>
            </a:r>
            <a:r>
              <a:rPr lang="en-US" sz="3200" dirty="0" err="1" smtClean="0">
                <a:sym typeface="Bricolage Grotesque"/>
              </a:rPr>
              <a:t>này</a:t>
            </a:r>
            <a:endParaRPr lang="en-US" sz="3200" dirty="0" smtClean="0">
              <a:sym typeface="Bricolage Grotesq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2705100"/>
            <a:ext cx="10594399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9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Thiết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Router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896600" y="3848100"/>
            <a:ext cx="6172200" cy="5193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BrowserRouter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Giúp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giữ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cho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giao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diện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người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dung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đồng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bộ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với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URL</a:t>
            </a: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Routes: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Bao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bọc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các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route con,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khi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một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URL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khớp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thì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sẽ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render route con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đó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ra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endParaRPr lang="en-US" sz="3200" dirty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Route: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Định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nghĩa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1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đường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dẫn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cụ</a:t>
            </a: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 </a:t>
            </a:r>
            <a:r>
              <a:rPr lang="en-US" sz="3200" dirty="0" err="1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thể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933700"/>
            <a:ext cx="964263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5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85800" y="3619500"/>
            <a:ext cx="6172200" cy="5262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Ngoài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ra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có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thể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viết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như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  <a:sym typeface="Bricolage Grotesque"/>
              </a:rPr>
              <a:t>sau</a:t>
            </a:r>
            <a:endParaRPr lang="en-US" sz="3200" dirty="0" smtClean="0">
              <a:latin typeface="Arial" panose="020B0604020202020204" pitchFamily="34" charset="0"/>
              <a:cs typeface="Arial" panose="020B060402020202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0" y="495300"/>
            <a:ext cx="5642013" cy="9182100"/>
          </a:xfrm>
          <a:prstGeom prst="rect">
            <a:avLst/>
          </a:prstGeom>
        </p:spPr>
      </p:pic>
      <p:sp>
        <p:nvSpPr>
          <p:cNvPr id="6" name="TextBox 2"/>
          <p:cNvSpPr txBox="1"/>
          <p:nvPr/>
        </p:nvSpPr>
        <p:spPr>
          <a:xfrm>
            <a:off x="152400" y="1104900"/>
            <a:ext cx="8153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Thiết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lập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Router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730059"/>
            <a:ext cx="7003752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04800" y="3086100"/>
            <a:ext cx="4724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Demo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6" name="Screen Recording 2026-01-14 1331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0" y="190500"/>
            <a:ext cx="12725400" cy="964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2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896600" y="3848100"/>
            <a:ext cx="6172200" cy="2269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en-US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C</a:t>
            </a:r>
            <a:r>
              <a:rPr lang="vi-VN" sz="3200" dirty="0" smtClean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ho </a:t>
            </a: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phép bạn điều hướng (navigate) giữa các route trong ứng dụng React một cách dễ dàng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57500"/>
            <a:ext cx="9829800" cy="636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0" y="2857500"/>
            <a:ext cx="16383000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ts val="4500"/>
              </a:lnSpc>
            </a:pPr>
            <a:r>
              <a:rPr lang="vi-VN" sz="3200" dirty="0">
                <a:ea typeface="Calibri" panose="020F0502020204030204" pitchFamily="34" charset="0"/>
                <a:cs typeface="Calibri" panose="020F0502020204030204" pitchFamily="34" charset="0"/>
                <a:sym typeface="Bricolage Grotesque"/>
              </a:rPr>
              <a:t>Trường hợp bạn muốn sử dụng go, goBack, goForward trong lịch sử trình duyệt</a:t>
            </a:r>
            <a:endParaRPr lang="en-US" sz="3200" dirty="0" smtClean="0">
              <a:ea typeface="Calibri" panose="020F0502020204030204" pitchFamily="34" charset="0"/>
              <a:cs typeface="Calibri" panose="020F0502020204030204" pitchFamily="34" charset="0"/>
              <a:sym typeface="Bricolage Grotesque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152400" y="723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useNavigate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3848100"/>
            <a:ext cx="11430000" cy="597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1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625</Words>
  <Application>Microsoft Office PowerPoint</Application>
  <PresentationFormat>Custom</PresentationFormat>
  <Paragraphs>65</Paragraphs>
  <Slides>21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Bricolage Grotesque Bold</vt:lpstr>
      <vt:lpstr>Bricolage Grotesque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- BUỔI 1: TỪ RAZOR VIEW SANG JSX</dc:title>
  <dc:description>Bài thuyết trình - BUỔI 1: TỪ RAZOR VIEW SANG JSX</dc:description>
  <cp:lastModifiedBy>vtrust</cp:lastModifiedBy>
  <cp:revision>50</cp:revision>
  <dcterms:created xsi:type="dcterms:W3CDTF">2006-08-16T00:00:00Z</dcterms:created>
  <dcterms:modified xsi:type="dcterms:W3CDTF">2026-01-14T07:36:40Z</dcterms:modified>
  <dc:identifier>DAG8Mi2FD9A</dc:identifier>
</cp:coreProperties>
</file>